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08" r:id="rId2"/>
    <p:sldId id="309" r:id="rId3"/>
    <p:sldId id="310" r:id="rId4"/>
    <p:sldId id="337" r:id="rId5"/>
    <p:sldId id="311" r:id="rId6"/>
    <p:sldId id="312" r:id="rId7"/>
    <p:sldId id="313" r:id="rId8"/>
    <p:sldId id="31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66" autoAdjust="0"/>
    <p:restoredTop sz="94660"/>
  </p:normalViewPr>
  <p:slideViewPr>
    <p:cSldViewPr>
      <p:cViewPr varScale="1">
        <p:scale>
          <a:sx n="84" d="100"/>
          <a:sy n="84" d="100"/>
        </p:scale>
        <p:origin x="145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E7AC2-BA0C-4480-BA68-B201F60B5AF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03BE3-946B-4416-8AF7-9574829D6FE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04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42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82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75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22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97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80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32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49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4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31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40E6-308B-45C7-B843-7958E6F1B14D}" type="datetimeFigureOut">
              <a:rPr lang="en-GB" smtClean="0"/>
              <a:pPr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AD1A3-4FA9-4246-9521-F6AB35AC01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45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85217"/>
          </a:xfrm>
        </p:spPr>
        <p:txBody>
          <a:bodyPr>
            <a:normAutofit/>
          </a:bodyPr>
          <a:lstStyle/>
          <a:p>
            <a:r>
              <a:rPr lang="en-GB" sz="4400" b="1" u="sng" dirty="0" smtClean="0"/>
              <a:t>Sociological Theories</a:t>
            </a:r>
            <a:endParaRPr lang="en-GB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dirty="0" smtClean="0"/>
              <a:t>A sociological theory is simply a way of explaining society and human behaviour.</a:t>
            </a:r>
          </a:p>
          <a:p>
            <a:pPr marL="0" indent="0" algn="ctr">
              <a:buNone/>
            </a:pPr>
            <a:endParaRPr lang="en-GB" sz="4400" dirty="0" smtClean="0"/>
          </a:p>
          <a:p>
            <a:pPr marL="0" indent="0" algn="ctr">
              <a:buNone/>
            </a:pPr>
            <a:r>
              <a:rPr lang="en-GB" sz="4000" dirty="0" smtClean="0"/>
              <a:t>Different groups of sociologists have different ideas about how society works.</a:t>
            </a:r>
            <a:endParaRPr lang="en-GB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4501" y="298772"/>
            <a:ext cx="2717434" cy="15268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9630" y="5545503"/>
            <a:ext cx="1539913" cy="15399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2244" y="3212976"/>
            <a:ext cx="1639691" cy="114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6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00" y="208644"/>
            <a:ext cx="5184576" cy="513756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u="sng" dirty="0" smtClean="0"/>
              <a:t>Sociological Theories</a:t>
            </a:r>
            <a:endParaRPr lang="en-GB" b="1" u="sng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0" y="2636911"/>
            <a:ext cx="4497388" cy="432048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b="1" u="sng" dirty="0" smtClean="0">
                <a:solidFill>
                  <a:srgbClr val="002060"/>
                </a:solidFill>
              </a:rPr>
              <a:t>Macro approach (large scale) – focuses on the structure of society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Focuses on how society shapes human behaviour.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b="1" u="sng" dirty="0" smtClean="0">
                <a:solidFill>
                  <a:srgbClr val="002060"/>
                </a:solidFill>
              </a:rPr>
              <a:t>Behaviour is determined by </a:t>
            </a:r>
            <a:r>
              <a:rPr lang="en-GB" sz="2400" b="1" i="1" u="sng" dirty="0" smtClean="0"/>
              <a:t>external forces </a:t>
            </a:r>
            <a:r>
              <a:rPr lang="en-GB" sz="2400" b="1" u="sng" dirty="0" smtClean="0">
                <a:solidFill>
                  <a:srgbClr val="002060"/>
                </a:solidFill>
              </a:rPr>
              <a:t>beyond individual control.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People are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puppets on a string</a:t>
            </a:r>
            <a:r>
              <a:rPr lang="en-GB" sz="2400" dirty="0" smtClean="0">
                <a:solidFill>
                  <a:srgbClr val="FF0000"/>
                </a:solidFill>
              </a:rPr>
              <a:t>, </a:t>
            </a:r>
            <a:r>
              <a:rPr lang="en-GB" sz="2400" dirty="0" smtClean="0"/>
              <a:t>manipulated by society.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W</a:t>
            </a:r>
            <a:r>
              <a:rPr lang="en-GB" sz="2400" dirty="0" smtClean="0"/>
              <a:t>e behave according to the norms and values we </a:t>
            </a:r>
            <a:r>
              <a:rPr lang="en-GB" sz="2400" b="1" u="sng" dirty="0" smtClean="0">
                <a:solidFill>
                  <a:srgbClr val="002060"/>
                </a:solidFill>
              </a:rPr>
              <a:t>internalise </a:t>
            </a:r>
            <a:r>
              <a:rPr lang="en-GB" sz="2400" dirty="0" smtClean="0"/>
              <a:t>during </a:t>
            </a:r>
            <a:r>
              <a:rPr lang="en-GB" sz="2400" b="1" u="sng" dirty="0" smtClean="0">
                <a:solidFill>
                  <a:srgbClr val="002060"/>
                </a:solidFill>
              </a:rPr>
              <a:t>socialisation.</a:t>
            </a:r>
          </a:p>
          <a:p>
            <a:endParaRPr lang="en-GB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4645025" y="2585529"/>
            <a:ext cx="4175447" cy="3939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u="sng" dirty="0" smtClean="0">
                <a:solidFill>
                  <a:schemeClr val="accent4">
                    <a:lumMod val="50000"/>
                  </a:schemeClr>
                </a:solidFill>
              </a:rPr>
              <a:t>Micro approach (small scale) – focuses on small scale interaction (Interactionists)</a:t>
            </a:r>
          </a:p>
          <a:p>
            <a:pPr marL="0" indent="0">
              <a:buNone/>
            </a:pPr>
            <a:r>
              <a:rPr lang="en-GB" sz="2400" u="sng" dirty="0" smtClean="0"/>
              <a:t>Individuals have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free will </a:t>
            </a:r>
            <a:r>
              <a:rPr lang="en-GB" sz="2400" u="sng" dirty="0" smtClean="0"/>
              <a:t>and have the power to shape society.</a:t>
            </a:r>
          </a:p>
          <a:p>
            <a:pPr marL="0" indent="0">
              <a:buNone/>
            </a:pPr>
            <a:r>
              <a:rPr lang="en-GB" sz="2400" dirty="0" smtClean="0"/>
              <a:t>Focuses on </a:t>
            </a:r>
            <a:r>
              <a:rPr lang="en-GB" sz="2400" b="1" u="sng" dirty="0" smtClean="0">
                <a:solidFill>
                  <a:srgbClr val="FF0000"/>
                </a:solidFill>
              </a:rPr>
              <a:t>interaction </a:t>
            </a:r>
            <a:r>
              <a:rPr lang="en-GB" sz="2400" dirty="0" smtClean="0"/>
              <a:t>between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‘social actors’.</a:t>
            </a:r>
          </a:p>
          <a:p>
            <a:pPr marL="0" indent="0">
              <a:buNone/>
            </a:pPr>
            <a:r>
              <a:rPr lang="en-GB" sz="2400" b="1" i="1" u="sng" dirty="0" smtClean="0">
                <a:solidFill>
                  <a:srgbClr val="FF0000"/>
                </a:solidFill>
              </a:rPr>
              <a:t>The strings are broken –</a:t>
            </a:r>
            <a:r>
              <a:rPr lang="en-GB" sz="2400" b="1" i="1" u="sng" dirty="0" smtClean="0"/>
              <a:t> we </a:t>
            </a:r>
            <a:r>
              <a:rPr lang="en-GB" sz="2400" b="1" i="1" u="sng" dirty="0" smtClean="0">
                <a:solidFill>
                  <a:srgbClr val="FF0000"/>
                </a:solidFill>
              </a:rPr>
              <a:t>determine our behaviour and society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15616" y="1576510"/>
            <a:ext cx="2808312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STRUCTURALIST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92080" y="1541912"/>
            <a:ext cx="2808312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SOCIAL ACTION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531626" y="759250"/>
            <a:ext cx="1008112" cy="78811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64088" y="740152"/>
            <a:ext cx="1008112" cy="7772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0" y="42450"/>
            <a:ext cx="1584684" cy="15756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281" y="35433"/>
            <a:ext cx="1336132" cy="173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33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00" y="208644"/>
            <a:ext cx="5184576" cy="513756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u="sng" dirty="0" smtClean="0"/>
              <a:t>Sociological Theories</a:t>
            </a:r>
            <a:endParaRPr lang="en-GB" b="1" u="sng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0" y="2389653"/>
            <a:ext cx="4497388" cy="45677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/>
              <a:t>FUNCTIONALISTS</a:t>
            </a:r>
          </a:p>
          <a:p>
            <a:endParaRPr lang="en-GB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4645025" y="2585529"/>
            <a:ext cx="4041775" cy="354063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b="1" i="1" u="sng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987824" y="760365"/>
            <a:ext cx="2808312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STRUCTURALIST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088002" y="1189373"/>
            <a:ext cx="912589" cy="8509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0" y="42450"/>
            <a:ext cx="1584684" cy="15756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323528" y="1845506"/>
            <a:ext cx="2849488" cy="5441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CONSENSUS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508104" y="2040329"/>
            <a:ext cx="2849488" cy="545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CONFLICT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4" idx="3"/>
          </p:cNvCxnSpPr>
          <p:nvPr/>
        </p:nvCxnSpPr>
        <p:spPr>
          <a:xfrm>
            <a:off x="5796136" y="1217565"/>
            <a:ext cx="743780" cy="7945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60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00" y="208644"/>
            <a:ext cx="5184576" cy="513756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u="sng" dirty="0" smtClean="0"/>
              <a:t>Sociological Theories</a:t>
            </a:r>
            <a:endParaRPr lang="en-GB" b="1" u="sng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0" y="2389653"/>
            <a:ext cx="4497388" cy="45677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u="sng" dirty="0" smtClean="0"/>
              <a:t>FUNCTIONALISTS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Consensus means agreement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There is</a:t>
            </a:r>
            <a:r>
              <a:rPr lang="en-GB" b="1" u="sng" dirty="0" smtClean="0">
                <a:solidFill>
                  <a:srgbClr val="FF0000"/>
                </a:solidFill>
              </a:rPr>
              <a:t> harmony </a:t>
            </a:r>
            <a:r>
              <a:rPr lang="en-GB" dirty="0" smtClean="0"/>
              <a:t>in society.</a:t>
            </a:r>
          </a:p>
          <a:p>
            <a:r>
              <a:rPr lang="en-GB" dirty="0" smtClean="0"/>
              <a:t>There is  agreement on shared norms and values (</a:t>
            </a:r>
            <a:r>
              <a:rPr lang="en-GB" b="1" u="sng" dirty="0" smtClean="0">
                <a:solidFill>
                  <a:srgbClr val="FF0000"/>
                </a:solidFill>
              </a:rPr>
              <a:t>value consensus</a:t>
            </a:r>
            <a:r>
              <a:rPr lang="en-GB" dirty="0" smtClean="0"/>
              <a:t>)</a:t>
            </a:r>
          </a:p>
          <a:p>
            <a:r>
              <a:rPr lang="en-GB" dirty="0" smtClean="0"/>
              <a:t>Very </a:t>
            </a:r>
            <a:r>
              <a:rPr lang="en-GB" b="1" u="sng" dirty="0" smtClean="0">
                <a:solidFill>
                  <a:srgbClr val="FF0000"/>
                </a:solidFill>
              </a:rPr>
              <a:t>positive</a:t>
            </a:r>
            <a:r>
              <a:rPr lang="en-GB" dirty="0" smtClean="0"/>
              <a:t> – all the institutions are </a:t>
            </a:r>
            <a:r>
              <a:rPr lang="en-GB" b="1" u="sng" dirty="0" smtClean="0">
                <a:solidFill>
                  <a:srgbClr val="FF0000"/>
                </a:solidFill>
              </a:rPr>
              <a:t>FUNCTIONAL</a:t>
            </a:r>
            <a:r>
              <a:rPr lang="en-GB" dirty="0" smtClean="0"/>
              <a:t> for the smooth running of society. </a:t>
            </a:r>
          </a:p>
          <a:p>
            <a:r>
              <a:rPr lang="en-GB" dirty="0" smtClean="0"/>
              <a:t>Institutions are working together so society is working at its most effective.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There is social solidarity </a:t>
            </a:r>
            <a:r>
              <a:rPr lang="en-GB" b="1" u="sng" dirty="0" smtClean="0"/>
              <a:t>(a sense of unity / belonging to the group)</a:t>
            </a:r>
          </a:p>
          <a:p>
            <a:r>
              <a:rPr lang="en-GB" dirty="0"/>
              <a:t>There is </a:t>
            </a:r>
            <a:r>
              <a:rPr lang="en-GB" b="1" u="sng" dirty="0">
                <a:solidFill>
                  <a:srgbClr val="FF0000"/>
                </a:solidFill>
              </a:rPr>
              <a:t>social order.</a:t>
            </a:r>
          </a:p>
          <a:p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4645025" y="2585529"/>
            <a:ext cx="4041775" cy="354063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b="1" i="1" u="sng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987824" y="760365"/>
            <a:ext cx="2808312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STRUCTURALIST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088002" y="1189373"/>
            <a:ext cx="912589" cy="8509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0" y="42450"/>
            <a:ext cx="1584684" cy="15756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323528" y="1845506"/>
            <a:ext cx="2849488" cy="5441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CONSENSUS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508104" y="2040329"/>
            <a:ext cx="2849488" cy="545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CONFLICT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4" idx="3"/>
          </p:cNvCxnSpPr>
          <p:nvPr/>
        </p:nvCxnSpPr>
        <p:spPr>
          <a:xfrm>
            <a:off x="5796136" y="1217565"/>
            <a:ext cx="743780" cy="7945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88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00" y="208644"/>
            <a:ext cx="5184576" cy="513756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u="sng" dirty="0" smtClean="0"/>
              <a:t>Sociological Theories</a:t>
            </a:r>
            <a:endParaRPr lang="en-GB" b="1" u="sng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0" y="2560393"/>
            <a:ext cx="4497388" cy="4396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/>
              <a:t>FUNCTIONALISTS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Consensus means agreement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is</a:t>
            </a:r>
            <a:r>
              <a:rPr lang="en-GB" b="1" u="sng" dirty="0" smtClean="0">
                <a:solidFill>
                  <a:srgbClr val="FF0000"/>
                </a:solidFill>
              </a:rPr>
              <a:t> harmony </a:t>
            </a:r>
            <a:r>
              <a:rPr lang="en-GB" dirty="0" smtClean="0"/>
              <a:t>in society.</a:t>
            </a:r>
          </a:p>
          <a:p>
            <a:r>
              <a:rPr lang="en-GB" dirty="0" smtClean="0"/>
              <a:t>There is  agreement on shared norms and values (</a:t>
            </a:r>
            <a:r>
              <a:rPr lang="en-GB" b="1" u="sng" dirty="0" smtClean="0">
                <a:solidFill>
                  <a:srgbClr val="FF0000"/>
                </a:solidFill>
              </a:rPr>
              <a:t>value consensus</a:t>
            </a:r>
            <a:r>
              <a:rPr lang="en-GB" dirty="0" smtClean="0"/>
              <a:t>)</a:t>
            </a:r>
          </a:p>
          <a:p>
            <a:r>
              <a:rPr lang="en-GB" dirty="0" smtClean="0"/>
              <a:t>Very </a:t>
            </a:r>
            <a:r>
              <a:rPr lang="en-GB" b="1" u="sng" dirty="0" smtClean="0">
                <a:solidFill>
                  <a:srgbClr val="FF0000"/>
                </a:solidFill>
              </a:rPr>
              <a:t>positive</a:t>
            </a:r>
            <a:r>
              <a:rPr lang="en-GB" dirty="0" smtClean="0"/>
              <a:t> – all the institutions are </a:t>
            </a:r>
            <a:r>
              <a:rPr lang="en-GB" b="1" u="sng" dirty="0" smtClean="0">
                <a:solidFill>
                  <a:srgbClr val="FF0000"/>
                </a:solidFill>
              </a:rPr>
              <a:t>FUNCTIONAL</a:t>
            </a:r>
            <a:r>
              <a:rPr lang="en-GB" dirty="0" smtClean="0"/>
              <a:t> for the smooth running of society. </a:t>
            </a:r>
          </a:p>
          <a:p>
            <a:r>
              <a:rPr lang="en-GB" dirty="0" smtClean="0"/>
              <a:t>Institutions are working together so society is working at its most effective.</a:t>
            </a:r>
          </a:p>
          <a:p>
            <a:r>
              <a:rPr lang="en-GB" dirty="0" smtClean="0"/>
              <a:t>There is </a:t>
            </a:r>
            <a:r>
              <a:rPr lang="en-GB" b="1" u="sng" dirty="0" smtClean="0">
                <a:solidFill>
                  <a:srgbClr val="FF0000"/>
                </a:solidFill>
              </a:rPr>
              <a:t>social order.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00" b="1" i="1" u="sng" dirty="0" smtClean="0">
                <a:solidFill>
                  <a:srgbClr val="FF0000"/>
                </a:solidFill>
              </a:rPr>
              <a:t>The Organic </a:t>
            </a:r>
            <a:r>
              <a:rPr lang="en-GB" sz="2800" b="1" i="1" u="sng" dirty="0">
                <a:solidFill>
                  <a:srgbClr val="FF0000"/>
                </a:solidFill>
              </a:rPr>
              <a:t>A</a:t>
            </a:r>
            <a:r>
              <a:rPr lang="en-GB" sz="2800" b="1" i="1" u="sng" dirty="0" smtClean="0">
                <a:solidFill>
                  <a:srgbClr val="FF0000"/>
                </a:solidFill>
              </a:rPr>
              <a:t>nalogy</a:t>
            </a:r>
            <a:endParaRPr lang="en-GB" sz="2800" b="1" i="1" u="sng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987824" y="760365"/>
            <a:ext cx="2808312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STRUCTURALIST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088002" y="1189373"/>
            <a:ext cx="912589" cy="8509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0" y="42450"/>
            <a:ext cx="1584684" cy="15756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296975" y="2016247"/>
            <a:ext cx="2849488" cy="5441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CONSENSUS</a:t>
            </a:r>
            <a:endParaRPr lang="en-GB" sz="2800" b="1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6984" y="2279176"/>
            <a:ext cx="2255799" cy="451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9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00" y="208644"/>
            <a:ext cx="5184576" cy="513756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u="sng" dirty="0" smtClean="0"/>
              <a:t>Sociological Theories</a:t>
            </a:r>
            <a:endParaRPr lang="en-GB" b="1" u="sng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0" y="2560393"/>
            <a:ext cx="4497388" cy="4396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/>
              <a:t>FUNCTIONALISTS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Consensus means agreement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is</a:t>
            </a:r>
            <a:r>
              <a:rPr lang="en-GB" b="1" u="sng" dirty="0" smtClean="0">
                <a:solidFill>
                  <a:srgbClr val="FF0000"/>
                </a:solidFill>
              </a:rPr>
              <a:t> harmony </a:t>
            </a:r>
            <a:r>
              <a:rPr lang="en-GB" dirty="0" smtClean="0"/>
              <a:t>in society.</a:t>
            </a:r>
          </a:p>
          <a:p>
            <a:r>
              <a:rPr lang="en-GB" dirty="0" smtClean="0"/>
              <a:t>There is  agreement on shared norms and values (</a:t>
            </a:r>
            <a:r>
              <a:rPr lang="en-GB" b="1" u="sng" dirty="0" smtClean="0">
                <a:solidFill>
                  <a:srgbClr val="FF0000"/>
                </a:solidFill>
              </a:rPr>
              <a:t>value consensus</a:t>
            </a:r>
            <a:r>
              <a:rPr lang="en-GB" dirty="0" smtClean="0"/>
              <a:t>)</a:t>
            </a:r>
          </a:p>
          <a:p>
            <a:r>
              <a:rPr lang="en-GB" dirty="0" smtClean="0"/>
              <a:t>Very </a:t>
            </a:r>
            <a:r>
              <a:rPr lang="en-GB" b="1" u="sng" dirty="0" smtClean="0">
                <a:solidFill>
                  <a:srgbClr val="FF0000"/>
                </a:solidFill>
              </a:rPr>
              <a:t>positive</a:t>
            </a:r>
            <a:r>
              <a:rPr lang="en-GB" dirty="0" smtClean="0"/>
              <a:t> – all the institutions are </a:t>
            </a:r>
            <a:r>
              <a:rPr lang="en-GB" b="1" u="sng" dirty="0" smtClean="0">
                <a:solidFill>
                  <a:srgbClr val="FF0000"/>
                </a:solidFill>
              </a:rPr>
              <a:t>FUNCTIONAL</a:t>
            </a:r>
            <a:r>
              <a:rPr lang="en-GB" dirty="0" smtClean="0"/>
              <a:t> for the smooth running of society. </a:t>
            </a:r>
          </a:p>
          <a:p>
            <a:r>
              <a:rPr lang="en-GB" dirty="0" smtClean="0"/>
              <a:t>Institutions are working together so society is working at its most effective.</a:t>
            </a:r>
          </a:p>
          <a:p>
            <a:r>
              <a:rPr lang="en-GB" dirty="0" smtClean="0"/>
              <a:t>There is </a:t>
            </a:r>
            <a:r>
              <a:rPr lang="en-GB" b="1" u="sng" dirty="0" smtClean="0">
                <a:solidFill>
                  <a:srgbClr val="FF0000"/>
                </a:solidFill>
              </a:rPr>
              <a:t>social order.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4644008" y="1987696"/>
            <a:ext cx="4041775" cy="43533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800" b="1" i="1" u="sng" dirty="0" smtClean="0">
                <a:solidFill>
                  <a:srgbClr val="FF0000"/>
                </a:solidFill>
              </a:rPr>
              <a:t>The Organic Analogy</a:t>
            </a:r>
          </a:p>
          <a:p>
            <a:pPr marL="0" indent="0" algn="ctr">
              <a:buNone/>
            </a:pPr>
            <a:r>
              <a:rPr lang="en-GB" dirty="0" smtClean="0"/>
              <a:t>Functionalists liken society to the body. The </a:t>
            </a:r>
            <a:r>
              <a:rPr lang="en-GB" b="1" u="sng" dirty="0" smtClean="0">
                <a:solidFill>
                  <a:srgbClr val="FF0000"/>
                </a:solidFill>
              </a:rPr>
              <a:t>human organs are like the social institutions.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are all </a:t>
            </a:r>
            <a:r>
              <a:rPr lang="en-GB" b="1" u="sng" dirty="0" smtClean="0">
                <a:solidFill>
                  <a:srgbClr val="FF0000"/>
                </a:solidFill>
              </a:rPr>
              <a:t>functional.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They work together.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They are</a:t>
            </a:r>
            <a:r>
              <a:rPr lang="en-GB" b="1" i="1" u="sng" dirty="0" smtClean="0">
                <a:solidFill>
                  <a:srgbClr val="FF0000"/>
                </a:solidFill>
              </a:rPr>
              <a:t> interdependent </a:t>
            </a:r>
            <a:r>
              <a:rPr lang="en-GB" dirty="0" smtClean="0"/>
              <a:t>if one fails the others </a:t>
            </a:r>
            <a:r>
              <a:rPr lang="en-GB" smtClean="0"/>
              <a:t>will fail.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The institutions need to be in </a:t>
            </a:r>
            <a:r>
              <a:rPr lang="en-GB" b="1" u="sng" dirty="0" smtClean="0">
                <a:solidFill>
                  <a:srgbClr val="FF0000"/>
                </a:solidFill>
              </a:rPr>
              <a:t>equilibrium</a:t>
            </a:r>
            <a:r>
              <a:rPr lang="en-GB" dirty="0" smtClean="0"/>
              <a:t> (balance with one another)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987824" y="760365"/>
            <a:ext cx="2808312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STRUCTURALIST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088002" y="1189373"/>
            <a:ext cx="912589" cy="8509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0" y="42450"/>
            <a:ext cx="1584684" cy="15756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296975" y="2016247"/>
            <a:ext cx="2849488" cy="5441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CONSENSUS</a:t>
            </a:r>
            <a:endParaRPr lang="en-GB" sz="2800" b="1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400" y="176676"/>
            <a:ext cx="837383" cy="167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9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00" y="208644"/>
            <a:ext cx="5184576" cy="513756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u="sng" dirty="0" smtClean="0"/>
              <a:t>Sociological Theories</a:t>
            </a:r>
            <a:endParaRPr lang="en-GB" b="1" u="sng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0" y="2560393"/>
            <a:ext cx="3779912" cy="4396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FUNCTIONALISTS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Consensus means agreement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is</a:t>
            </a:r>
            <a:r>
              <a:rPr lang="en-GB" b="1" u="sng" dirty="0" smtClean="0">
                <a:solidFill>
                  <a:srgbClr val="FF0000"/>
                </a:solidFill>
              </a:rPr>
              <a:t> harmony </a:t>
            </a:r>
            <a:r>
              <a:rPr lang="en-GB" dirty="0" smtClean="0"/>
              <a:t>in society.</a:t>
            </a:r>
          </a:p>
          <a:p>
            <a:r>
              <a:rPr lang="en-GB" dirty="0" smtClean="0"/>
              <a:t>There is  agreement on shared norms and values (</a:t>
            </a:r>
            <a:r>
              <a:rPr lang="en-GB" b="1" u="sng" dirty="0" smtClean="0">
                <a:solidFill>
                  <a:srgbClr val="FF0000"/>
                </a:solidFill>
              </a:rPr>
              <a:t>value consensus</a:t>
            </a:r>
            <a:r>
              <a:rPr lang="en-GB" dirty="0" smtClean="0"/>
              <a:t>)</a:t>
            </a:r>
          </a:p>
          <a:p>
            <a:r>
              <a:rPr lang="en-GB" dirty="0" smtClean="0"/>
              <a:t>Very </a:t>
            </a:r>
            <a:r>
              <a:rPr lang="en-GB" b="1" u="sng" dirty="0" smtClean="0">
                <a:solidFill>
                  <a:srgbClr val="FF0000"/>
                </a:solidFill>
              </a:rPr>
              <a:t>positive</a:t>
            </a:r>
            <a:r>
              <a:rPr lang="en-GB" dirty="0" smtClean="0"/>
              <a:t> – all the institutions are </a:t>
            </a:r>
            <a:r>
              <a:rPr lang="en-GB" b="1" u="sng" dirty="0" smtClean="0">
                <a:solidFill>
                  <a:srgbClr val="FF0000"/>
                </a:solidFill>
              </a:rPr>
              <a:t>FUNCTIONAL</a:t>
            </a:r>
            <a:r>
              <a:rPr lang="en-GB" dirty="0" smtClean="0"/>
              <a:t> for the smooth running of society. </a:t>
            </a:r>
          </a:p>
          <a:p>
            <a:r>
              <a:rPr lang="en-GB" dirty="0" smtClean="0"/>
              <a:t>Institutions are working together so society is working at its most effective.</a:t>
            </a:r>
          </a:p>
          <a:p>
            <a:r>
              <a:rPr lang="en-GB" dirty="0" smtClean="0"/>
              <a:t>There is </a:t>
            </a:r>
            <a:r>
              <a:rPr lang="en-GB" b="1" u="sng" dirty="0" smtClean="0">
                <a:solidFill>
                  <a:srgbClr val="FF0000"/>
                </a:solidFill>
              </a:rPr>
              <a:t>social order.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3779912" y="2280598"/>
            <a:ext cx="5256583" cy="53248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Marxists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Society is based on </a:t>
            </a:r>
            <a:r>
              <a:rPr lang="en-GB" sz="2400" b="1" u="sng" dirty="0" smtClean="0">
                <a:solidFill>
                  <a:srgbClr val="FF0000"/>
                </a:solidFill>
              </a:rPr>
              <a:t>conflict </a:t>
            </a:r>
            <a:r>
              <a:rPr lang="en-GB" sz="2400" dirty="0" smtClean="0"/>
              <a:t>not consensus.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b="1" u="sng" dirty="0" smtClean="0">
                <a:solidFill>
                  <a:srgbClr val="FF0000"/>
                </a:solidFill>
              </a:rPr>
              <a:t>Social class </a:t>
            </a:r>
            <a:r>
              <a:rPr lang="en-GB" sz="2400" dirty="0" smtClean="0"/>
              <a:t>is the main division in society.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Our values are determined by one dominating group – the rich (</a:t>
            </a:r>
            <a:r>
              <a:rPr lang="en-GB" sz="2400" b="1" u="sng" dirty="0" smtClean="0">
                <a:solidFill>
                  <a:srgbClr val="FF0000"/>
                </a:solidFill>
              </a:rPr>
              <a:t>Bourgeoisie</a:t>
            </a:r>
            <a:r>
              <a:rPr lang="en-GB" sz="2400" dirty="0" smtClean="0"/>
              <a:t>). There is not value consensus, instead the poor (</a:t>
            </a:r>
            <a:r>
              <a:rPr lang="en-GB" sz="2400" b="1" u="sng" dirty="0" smtClean="0">
                <a:solidFill>
                  <a:srgbClr val="FF0000"/>
                </a:solidFill>
              </a:rPr>
              <a:t>Proletariat</a:t>
            </a:r>
            <a:r>
              <a:rPr lang="en-GB" sz="2400" dirty="0" smtClean="0"/>
              <a:t>) are  brainwashed into accepting the norms and values of the Bourgeoisie (</a:t>
            </a:r>
            <a:r>
              <a:rPr lang="en-GB" sz="2400" b="1" u="sng" dirty="0" smtClean="0">
                <a:solidFill>
                  <a:srgbClr val="FF0000"/>
                </a:solidFill>
              </a:rPr>
              <a:t>Bourgeoisie ideology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987824" y="760365"/>
            <a:ext cx="2808312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STRUCTURALIST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088002" y="1189373"/>
            <a:ext cx="912589" cy="8509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0" y="42450"/>
            <a:ext cx="1584684" cy="15756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296975" y="2016247"/>
            <a:ext cx="2849488" cy="5441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CONSENSUS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664932" y="1735398"/>
            <a:ext cx="2849488" cy="545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CONFLICT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96136" y="1087964"/>
            <a:ext cx="1189100" cy="61193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032240">
            <a:off x="7361485" y="195782"/>
            <a:ext cx="1684651" cy="152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3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00" y="208644"/>
            <a:ext cx="5184576" cy="513756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u="sng" dirty="0" smtClean="0"/>
              <a:t>Sociological Theories</a:t>
            </a:r>
            <a:endParaRPr lang="en-GB" b="1" u="sng" dirty="0"/>
          </a:p>
        </p:txBody>
      </p:sp>
      <p:sp>
        <p:nvSpPr>
          <p:cNvPr id="16" name="Content Placeholder 15"/>
          <p:cNvSpPr>
            <a:spLocks noGrp="1"/>
          </p:cNvSpPr>
          <p:nvPr>
            <p:ph sz="half" idx="2"/>
          </p:nvPr>
        </p:nvSpPr>
        <p:spPr>
          <a:xfrm>
            <a:off x="0" y="2560393"/>
            <a:ext cx="4497388" cy="4396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FUNCTIONALISTS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Consensus means agreement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is</a:t>
            </a:r>
            <a:r>
              <a:rPr lang="en-GB" b="1" u="sng" dirty="0" smtClean="0">
                <a:solidFill>
                  <a:srgbClr val="FF0000"/>
                </a:solidFill>
              </a:rPr>
              <a:t> harmony </a:t>
            </a:r>
            <a:r>
              <a:rPr lang="en-GB" dirty="0" smtClean="0"/>
              <a:t>in society.</a:t>
            </a:r>
          </a:p>
          <a:p>
            <a:r>
              <a:rPr lang="en-GB" dirty="0" smtClean="0"/>
              <a:t>There is  agreement on shared norms and values (</a:t>
            </a:r>
            <a:r>
              <a:rPr lang="en-GB" b="1" u="sng" dirty="0" smtClean="0">
                <a:solidFill>
                  <a:srgbClr val="FF0000"/>
                </a:solidFill>
              </a:rPr>
              <a:t>value consensus</a:t>
            </a:r>
            <a:r>
              <a:rPr lang="en-GB" dirty="0" smtClean="0"/>
              <a:t>)</a:t>
            </a:r>
          </a:p>
          <a:p>
            <a:r>
              <a:rPr lang="en-GB" dirty="0" smtClean="0"/>
              <a:t>Very </a:t>
            </a:r>
            <a:r>
              <a:rPr lang="en-GB" b="1" u="sng" dirty="0" smtClean="0">
                <a:solidFill>
                  <a:srgbClr val="FF0000"/>
                </a:solidFill>
              </a:rPr>
              <a:t>positive</a:t>
            </a:r>
            <a:r>
              <a:rPr lang="en-GB" dirty="0" smtClean="0"/>
              <a:t> – all the institutions are </a:t>
            </a:r>
            <a:r>
              <a:rPr lang="en-GB" b="1" u="sng" dirty="0" smtClean="0">
                <a:solidFill>
                  <a:srgbClr val="FF0000"/>
                </a:solidFill>
              </a:rPr>
              <a:t>FUNCTIONAL</a:t>
            </a:r>
            <a:r>
              <a:rPr lang="en-GB" dirty="0" smtClean="0"/>
              <a:t> for the smooth running of society. </a:t>
            </a:r>
          </a:p>
          <a:p>
            <a:r>
              <a:rPr lang="en-GB" dirty="0" smtClean="0"/>
              <a:t>Institutions are working together so society is working at its most effective.</a:t>
            </a:r>
          </a:p>
          <a:p>
            <a:r>
              <a:rPr lang="en-GB" dirty="0" smtClean="0"/>
              <a:t>There is </a:t>
            </a:r>
            <a:r>
              <a:rPr lang="en-GB" b="1" u="sng" dirty="0" smtClean="0">
                <a:solidFill>
                  <a:srgbClr val="FF0000"/>
                </a:solidFill>
              </a:rPr>
              <a:t>social order.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>
          <a:xfrm>
            <a:off x="4355976" y="2585529"/>
            <a:ext cx="4680519" cy="3540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Feminists</a:t>
            </a:r>
          </a:p>
          <a:p>
            <a:pPr marL="0" indent="0">
              <a:buNone/>
            </a:pPr>
            <a:r>
              <a:rPr lang="en-GB" sz="3200" b="1" u="sng" dirty="0" smtClean="0">
                <a:solidFill>
                  <a:srgbClr val="FF0000"/>
                </a:solidFill>
              </a:rPr>
              <a:t>Gender</a:t>
            </a:r>
            <a:r>
              <a:rPr lang="en-GB" sz="3200" dirty="0" smtClean="0"/>
              <a:t> is the most important division in society.</a:t>
            </a:r>
          </a:p>
          <a:p>
            <a:pPr marL="0" indent="0">
              <a:buNone/>
            </a:pPr>
            <a:r>
              <a:rPr lang="en-GB" sz="3200" dirty="0" smtClean="0"/>
              <a:t>Society is </a:t>
            </a:r>
            <a:r>
              <a:rPr lang="en-GB" sz="3200" b="1" u="sng" dirty="0" smtClean="0">
                <a:solidFill>
                  <a:srgbClr val="FF0000"/>
                </a:solidFill>
              </a:rPr>
              <a:t>patriarchal</a:t>
            </a:r>
            <a:r>
              <a:rPr lang="en-GB" sz="3200" dirty="0" smtClean="0"/>
              <a:t> (male dominated).</a:t>
            </a:r>
          </a:p>
          <a:p>
            <a:pPr marL="0" indent="0">
              <a:buNone/>
            </a:pPr>
            <a:r>
              <a:rPr lang="en-GB" sz="3200" dirty="0" smtClean="0"/>
              <a:t>Women are </a:t>
            </a:r>
            <a:r>
              <a:rPr lang="en-GB" sz="3200" b="1" u="sng" dirty="0" smtClean="0">
                <a:solidFill>
                  <a:srgbClr val="FF0000"/>
                </a:solidFill>
              </a:rPr>
              <a:t>exploited</a:t>
            </a:r>
            <a:r>
              <a:rPr lang="en-GB" sz="3200" dirty="0" smtClean="0"/>
              <a:t> and </a:t>
            </a:r>
            <a:r>
              <a:rPr lang="en-GB" sz="3200" b="1" u="sng" dirty="0" smtClean="0">
                <a:solidFill>
                  <a:srgbClr val="FF0000"/>
                </a:solidFill>
              </a:rPr>
              <a:t>oppressed</a:t>
            </a:r>
            <a:r>
              <a:rPr lang="en-GB" sz="3200" dirty="0" smtClean="0"/>
              <a:t> at the hands of men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987824" y="760365"/>
            <a:ext cx="2808312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STRUCTURALIST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088002" y="1189373"/>
            <a:ext cx="912589" cy="8509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40" y="42450"/>
            <a:ext cx="1584684" cy="15756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" name="Rounded Rectangle 2"/>
          <p:cNvSpPr/>
          <p:nvPr/>
        </p:nvSpPr>
        <p:spPr>
          <a:xfrm>
            <a:off x="296975" y="2016247"/>
            <a:ext cx="2849488" cy="54414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CONSENSUS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508104" y="2040329"/>
            <a:ext cx="2849488" cy="545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CONFLICT</a:t>
            </a:r>
            <a:endParaRPr lang="en-GB" sz="2800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4" idx="3"/>
          </p:cNvCxnSpPr>
          <p:nvPr/>
        </p:nvCxnSpPr>
        <p:spPr>
          <a:xfrm>
            <a:off x="5796136" y="1217565"/>
            <a:ext cx="743780" cy="7945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865" y="368382"/>
            <a:ext cx="2078331" cy="138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</TotalTime>
  <Words>600</Words>
  <Application>Microsoft Office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Sociological Theories</vt:lpstr>
      <vt:lpstr>Sociological Theories</vt:lpstr>
      <vt:lpstr>Sociological Theories</vt:lpstr>
      <vt:lpstr>Sociological Theories</vt:lpstr>
      <vt:lpstr>Sociological Theories</vt:lpstr>
      <vt:lpstr>Sociological Theories</vt:lpstr>
      <vt:lpstr>Sociological Theories</vt:lpstr>
      <vt:lpstr>Sociological Theories</vt:lpstr>
    </vt:vector>
  </TitlesOfParts>
  <Company>RM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AS Sociology</dc:title>
  <dc:creator>fknight</dc:creator>
  <cp:lastModifiedBy>rob robinson</cp:lastModifiedBy>
  <cp:revision>171</cp:revision>
  <dcterms:created xsi:type="dcterms:W3CDTF">2011-09-06T11:10:59Z</dcterms:created>
  <dcterms:modified xsi:type="dcterms:W3CDTF">2020-05-20T14:25:59Z</dcterms:modified>
</cp:coreProperties>
</file>