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A2FA8-9366-4980-807C-6D57974ADE16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D3C36-EA79-47DD-B7D5-643C4ACB3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9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4" name="Google Shape;7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85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4"/>
          <p:cNvGrpSpPr/>
          <p:nvPr/>
        </p:nvGrpSpPr>
        <p:grpSpPr>
          <a:xfrm>
            <a:off x="0" y="1207337"/>
            <a:ext cx="12192000" cy="4467863"/>
            <a:chOff x="0" y="1207336"/>
            <a:chExt cx="12192000" cy="4467863"/>
          </a:xfrm>
        </p:grpSpPr>
        <p:sp>
          <p:nvSpPr>
            <p:cNvPr id="17" name="Google Shape;17;p4"/>
            <p:cNvSpPr/>
            <p:nvPr/>
          </p:nvSpPr>
          <p:spPr>
            <a:xfrm flipH="1">
              <a:off x="2613003" y="3441616"/>
              <a:ext cx="1849273" cy="2052000"/>
            </a:xfrm>
            <a:custGeom>
              <a:avLst/>
              <a:gdLst/>
              <a:ahLst/>
              <a:cxnLst/>
              <a:rect l="l" t="t" r="r" b="b"/>
              <a:pathLst>
                <a:path w="2066400" h="2422800" extrusionOk="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 cap="flat" cmpd="sng">
              <a:solidFill>
                <a:schemeClr val="dk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3575" tIns="41775" rIns="83575" bIns="41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2267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9491472" y="1379494"/>
              <a:ext cx="1849273" cy="2052000"/>
            </a:xfrm>
            <a:custGeom>
              <a:avLst/>
              <a:gdLst/>
              <a:ahLst/>
              <a:cxnLst/>
              <a:rect l="l" t="t" r="r" b="b"/>
              <a:pathLst>
                <a:path w="2066400" h="2422800" extrusionOk="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83575" tIns="41775" rIns="83575" bIns="41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2267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83575" tIns="41775" rIns="83575" bIns="41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2267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83575" tIns="41775" rIns="83575" bIns="41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2267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83575" tIns="41775" rIns="83575" bIns="41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2267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83575" tIns="41775" rIns="83575" bIns="41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2267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83575" tIns="41775" rIns="83575" bIns="41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endParaRPr sz="2267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62637" y="2079876"/>
            <a:ext cx="3052000" cy="1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Franklin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61963" y="3587769"/>
            <a:ext cx="1726000" cy="2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 b="1" i="1">
                <a:solidFill>
                  <a:schemeClr val="dk2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2"/>
          </p:nvPr>
        </p:nvSpPr>
        <p:spPr>
          <a:xfrm>
            <a:off x="461963" y="3927199"/>
            <a:ext cx="1726000" cy="3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1800"/>
              <a:buNone/>
              <a:defRPr sz="24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>
            <a:spLocks noGrp="1"/>
          </p:cNvSpPr>
          <p:nvPr>
            <p:ph type="pic" idx="3"/>
          </p:nvPr>
        </p:nvSpPr>
        <p:spPr>
          <a:xfrm>
            <a:off x="461963" y="5725379"/>
            <a:ext cx="950800" cy="686000"/>
          </a:xfrm>
          <a:prstGeom prst="rect">
            <a:avLst/>
          </a:prstGeom>
          <a:noFill/>
          <a:ln w="9525" cap="flat" cmpd="sng">
            <a:solidFill>
              <a:srgbClr val="454D5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3575" tIns="41775" rIns="83575" bIns="41775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4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933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>
            <a:spLocks noGrp="1"/>
          </p:cNvSpPr>
          <p:nvPr>
            <p:ph type="body" idx="4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000"/>
              <a:buNone/>
              <a:defRPr sz="2667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body" idx="5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BAC8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6"/>
          </p:nvPr>
        </p:nvSpPr>
        <p:spPr>
          <a:xfrm>
            <a:off x="4078435" y="436307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BAC82F"/>
              </a:buClr>
              <a:buSzPts val="1400"/>
              <a:buNone/>
              <a:defRPr sz="1867" b="0" i="0">
                <a:solidFill>
                  <a:srgbClr val="BAC82F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7"/>
          </p:nvPr>
        </p:nvSpPr>
        <p:spPr>
          <a:xfrm>
            <a:off x="4078433" y="618756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>
            <a:spLocks noGrp="1"/>
          </p:cNvSpPr>
          <p:nvPr>
            <p:ph type="body" idx="8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2">
                <a:alpha val="6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9"/>
          </p:nvPr>
        </p:nvSpPr>
        <p:spPr>
          <a:xfrm>
            <a:off x="5422681" y="2025875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1BF3B"/>
              </a:buClr>
              <a:buSzPts val="1400"/>
              <a:buNone/>
              <a:defRPr sz="1867" b="0" i="0">
                <a:solidFill>
                  <a:srgbClr val="81BF3B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3"/>
          </p:nvPr>
        </p:nvSpPr>
        <p:spPr>
          <a:xfrm>
            <a:off x="5422680" y="2208324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>
            <a:spLocks noGrp="1"/>
          </p:cNvSpPr>
          <p:nvPr>
            <p:ph type="body" idx="14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5"/>
          </p:nvPr>
        </p:nvSpPr>
        <p:spPr>
          <a:xfrm>
            <a:off x="6755391" y="437795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2CA05B"/>
              </a:buClr>
              <a:buSzPts val="1400"/>
              <a:buNone/>
              <a:defRPr sz="1867" b="0" i="0">
                <a:solidFill>
                  <a:srgbClr val="2CA05B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6"/>
          </p:nvPr>
        </p:nvSpPr>
        <p:spPr>
          <a:xfrm>
            <a:off x="6755389" y="618756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>
            <a:spLocks noGrp="1"/>
          </p:cNvSpPr>
          <p:nvPr>
            <p:ph type="body" idx="17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20784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8"/>
          </p:nvPr>
        </p:nvSpPr>
        <p:spPr>
          <a:xfrm>
            <a:off x="8106872" y="2025875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1B866F"/>
              </a:buClr>
              <a:buSzPts val="1400"/>
              <a:buNone/>
              <a:defRPr sz="1867" b="0" i="0">
                <a:solidFill>
                  <a:srgbClr val="1B866F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9"/>
          </p:nvPr>
        </p:nvSpPr>
        <p:spPr>
          <a:xfrm>
            <a:off x="8106872" y="2208324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>
            <a:spLocks noGrp="1"/>
          </p:cNvSpPr>
          <p:nvPr>
            <p:ph type="body" idx="20"/>
          </p:nvPr>
        </p:nvSpPr>
        <p:spPr>
          <a:xfrm>
            <a:off x="10705088" y="1917407"/>
            <a:ext cx="1044000" cy="1044000"/>
          </a:xfrm>
          <a:prstGeom prst="ellipse">
            <a:avLst/>
          </a:prstGeom>
          <a:solidFill>
            <a:schemeClr val="dk1"/>
          </a:solidFill>
          <a:ln w="723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>
            <a:spLocks noGrp="1"/>
          </p:cNvSpPr>
          <p:nvPr>
            <p:ph type="body" idx="21"/>
          </p:nvPr>
        </p:nvSpPr>
        <p:spPr>
          <a:xfrm>
            <a:off x="8447472" y="2914159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22"/>
          </p:nvPr>
        </p:nvSpPr>
        <p:spPr>
          <a:xfrm>
            <a:off x="8105171" y="4073395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C6D82"/>
              </a:buClr>
              <a:buSzPts val="1400"/>
              <a:buNone/>
              <a:defRPr sz="1867" b="0" i="0">
                <a:solidFill>
                  <a:srgbClr val="0C6D8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23"/>
          </p:nvPr>
        </p:nvSpPr>
        <p:spPr>
          <a:xfrm>
            <a:off x="8105169" y="4255844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>
            <a:spLocks noGrp="1"/>
          </p:cNvSpPr>
          <p:nvPr>
            <p:ph type="body" idx="24"/>
          </p:nvPr>
        </p:nvSpPr>
        <p:spPr>
          <a:xfrm>
            <a:off x="7103304" y="2914159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16425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25"/>
          </p:nvPr>
        </p:nvSpPr>
        <p:spPr>
          <a:xfrm>
            <a:off x="6755389" y="2505648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03474"/>
              </a:buClr>
              <a:buSzPts val="1400"/>
              <a:buNone/>
              <a:defRPr sz="1867" b="0" i="0">
                <a:solidFill>
                  <a:srgbClr val="403474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26"/>
          </p:nvPr>
        </p:nvSpPr>
        <p:spPr>
          <a:xfrm>
            <a:off x="6755389" y="2688099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>
            <a:spLocks noGrp="1"/>
          </p:cNvSpPr>
          <p:nvPr>
            <p:ph type="body" idx="27"/>
          </p:nvPr>
        </p:nvSpPr>
        <p:spPr>
          <a:xfrm>
            <a:off x="5759136" y="2914159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41145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28"/>
          </p:nvPr>
        </p:nvSpPr>
        <p:spPr>
          <a:xfrm>
            <a:off x="5420979" y="4073395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71B6D"/>
              </a:buClr>
              <a:buSzPts val="1400"/>
              <a:buNone/>
              <a:defRPr sz="1867" b="0" i="0">
                <a:solidFill>
                  <a:srgbClr val="571B6D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body" idx="29"/>
          </p:nvPr>
        </p:nvSpPr>
        <p:spPr>
          <a:xfrm>
            <a:off x="5420977" y="4255844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>
            <a:spLocks noGrp="1"/>
          </p:cNvSpPr>
          <p:nvPr>
            <p:ph type="body" idx="30"/>
          </p:nvPr>
        </p:nvSpPr>
        <p:spPr>
          <a:xfrm>
            <a:off x="4414968" y="2914159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31"/>
          </p:nvPr>
        </p:nvSpPr>
        <p:spPr>
          <a:xfrm>
            <a:off x="4071199" y="2505648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F0066"/>
              </a:buClr>
              <a:buSzPts val="1400"/>
              <a:buNone/>
              <a:defRPr sz="1867" b="0" i="0">
                <a:solidFill>
                  <a:srgbClr val="6F0066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body" idx="32"/>
          </p:nvPr>
        </p:nvSpPr>
        <p:spPr>
          <a:xfrm>
            <a:off x="4071197" y="2688099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>
            <a:spLocks noGrp="1"/>
          </p:cNvSpPr>
          <p:nvPr>
            <p:ph type="body" idx="33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dk2"/>
          </a:solidFill>
          <a:ln w="723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>
            <a:spLocks noGrp="1"/>
          </p:cNvSpPr>
          <p:nvPr>
            <p:ph type="body" idx="34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body" idx="35"/>
          </p:nvPr>
        </p:nvSpPr>
        <p:spPr>
          <a:xfrm>
            <a:off x="4075657" y="4567759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867" b="0" i="0">
                <a:solidFill>
                  <a:schemeClr val="dk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body" idx="36"/>
          </p:nvPr>
        </p:nvSpPr>
        <p:spPr>
          <a:xfrm>
            <a:off x="4075656" y="4750209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4"/>
          <p:cNvSpPr>
            <a:spLocks noGrp="1"/>
          </p:cNvSpPr>
          <p:nvPr>
            <p:ph type="body" idx="37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body" idx="38"/>
          </p:nvPr>
        </p:nvSpPr>
        <p:spPr>
          <a:xfrm>
            <a:off x="5423464" y="6121335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867" b="0" i="0">
                <a:solidFill>
                  <a:schemeClr val="accent3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39"/>
          </p:nvPr>
        </p:nvSpPr>
        <p:spPr>
          <a:xfrm>
            <a:off x="5423463" y="6303785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4"/>
          <p:cNvSpPr>
            <a:spLocks noGrp="1"/>
          </p:cNvSpPr>
          <p:nvPr>
            <p:ph type="body" idx="40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body" idx="41"/>
          </p:nvPr>
        </p:nvSpPr>
        <p:spPr>
          <a:xfrm>
            <a:off x="6759849" y="4567759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8611D"/>
              </a:buClr>
              <a:buSzPts val="1400"/>
              <a:buNone/>
              <a:defRPr sz="1867" b="0" i="0">
                <a:solidFill>
                  <a:srgbClr val="E8611D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body" idx="42"/>
          </p:nvPr>
        </p:nvSpPr>
        <p:spPr>
          <a:xfrm>
            <a:off x="6759848" y="4750209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4"/>
          <p:cNvSpPr>
            <a:spLocks noGrp="1"/>
          </p:cNvSpPr>
          <p:nvPr>
            <p:ph type="body" idx="43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700"/>
              <a:buNone/>
              <a:defRPr sz="36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4"/>
          <p:cNvSpPr txBox="1">
            <a:spLocks noGrp="1"/>
          </p:cNvSpPr>
          <p:nvPr>
            <p:ph type="body" idx="44"/>
          </p:nvPr>
        </p:nvSpPr>
        <p:spPr>
          <a:xfrm>
            <a:off x="8107656" y="6121335"/>
            <a:ext cx="1726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867" b="0" i="0">
                <a:solidFill>
                  <a:schemeClr val="accent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body" idx="45"/>
          </p:nvPr>
        </p:nvSpPr>
        <p:spPr>
          <a:xfrm>
            <a:off x="8107655" y="6303785"/>
            <a:ext cx="1726000" cy="1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900"/>
              <a:buNone/>
              <a:defRPr sz="1200" b="0" i="1">
                <a:solidFill>
                  <a:srgbClr val="454D55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4"/>
          <p:cNvSpPr>
            <a:spLocks noGrp="1"/>
          </p:cNvSpPr>
          <p:nvPr>
            <p:ph type="body" idx="46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54D55"/>
              </a:buClr>
              <a:buSzPts val="2000"/>
              <a:buNone/>
              <a:defRPr sz="2667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1219170" lvl="1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marL="1828754" lvl="2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marL="2438339" lvl="3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marL="3047924" lvl="4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marL="3657509" lvl="5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marL="4267093" lvl="6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marL="4876678" lvl="7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marL="5486263" lvl="8" indent="-448722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4"/>
          <p:cNvSpPr txBox="1">
            <a:spLocks noGrp="1"/>
          </p:cNvSpPr>
          <p:nvPr>
            <p:ph type="ftr" idx="11"/>
          </p:nvPr>
        </p:nvSpPr>
        <p:spPr>
          <a:xfrm>
            <a:off x="9005888" y="392469"/>
            <a:ext cx="2743200" cy="1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4"/>
          <p:cNvSpPr txBox="1">
            <a:spLocks noGrp="1"/>
          </p:cNvSpPr>
          <p:nvPr>
            <p:ph type="dt" idx="10"/>
          </p:nvPr>
        </p:nvSpPr>
        <p:spPr>
          <a:xfrm>
            <a:off x="9005888" y="550859"/>
            <a:ext cx="2743200" cy="1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"/>
          <p:cNvSpPr txBox="1">
            <a:spLocks noGrp="1"/>
          </p:cNvSpPr>
          <p:nvPr>
            <p:ph type="sldNum" idx="12"/>
          </p:nvPr>
        </p:nvSpPr>
        <p:spPr>
          <a:xfrm>
            <a:off x="442913" y="392469"/>
            <a:ext cx="395200" cy="1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6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1292588"/>
            <a:ext cx="10515600" cy="13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Franklin Gothic"/>
              <a:buNone/>
              <a:defRPr sz="3200" b="0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2753088"/>
            <a:ext cx="10515600" cy="2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3575" tIns="41775" rIns="83575" bIns="41775" anchor="t" anchorCtr="0">
            <a:norm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9005888" y="577752"/>
            <a:ext cx="2743200" cy="1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9005888" y="392469"/>
            <a:ext cx="2743200" cy="1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2267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442913" y="392469"/>
            <a:ext cx="395200" cy="1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1067" b="0" i="1" u="none" strike="noStrike" cap="non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379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 txBox="1">
            <a:spLocks noGrp="1"/>
          </p:cNvSpPr>
          <p:nvPr>
            <p:ph type="title"/>
          </p:nvPr>
        </p:nvSpPr>
        <p:spPr>
          <a:xfrm>
            <a:off x="-89216" y="1627555"/>
            <a:ext cx="3052400" cy="14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algn="ctr"/>
            <a:r>
              <a:rPr lang="en-GB" dirty="0">
                <a:latin typeface="Acme"/>
                <a:ea typeface="Acme"/>
                <a:cs typeface="Acme"/>
                <a:sym typeface="Acme"/>
              </a:rPr>
              <a:t>Subject</a:t>
            </a:r>
            <a:endParaRPr dirty="0">
              <a:latin typeface="Acme"/>
              <a:ea typeface="Acme"/>
              <a:cs typeface="Acme"/>
              <a:sym typeface="Acme"/>
            </a:endParaRPr>
          </a:p>
          <a:p>
            <a:pPr algn="ctr"/>
            <a:r>
              <a:rPr lang="en-GB" dirty="0">
                <a:latin typeface="Acme"/>
                <a:ea typeface="Acme"/>
                <a:cs typeface="Acme"/>
                <a:sym typeface="Acme"/>
              </a:rPr>
              <a:t>Key stage five</a:t>
            </a:r>
            <a:endParaRPr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77" name="Google Shape;77;p1"/>
          <p:cNvSpPr txBox="1">
            <a:spLocks noGrp="1"/>
          </p:cNvSpPr>
          <p:nvPr>
            <p:ph type="body" idx="1"/>
          </p:nvPr>
        </p:nvSpPr>
        <p:spPr>
          <a:xfrm>
            <a:off x="202993" y="2957755"/>
            <a:ext cx="1726000" cy="2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</a:pPr>
            <a:r>
              <a:rPr lang="en-GB" i="0" dirty="0">
                <a:latin typeface="Acme"/>
                <a:ea typeface="Acme"/>
                <a:cs typeface="Acme"/>
                <a:sym typeface="Acme"/>
              </a:rPr>
              <a:t>2022-2023</a:t>
            </a:r>
            <a:endParaRPr i="0"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78" name="Google Shape;78;p1"/>
          <p:cNvSpPr>
            <a:spLocks noGrp="1"/>
          </p:cNvSpPr>
          <p:nvPr>
            <p:ph type="body" idx="4"/>
          </p:nvPr>
        </p:nvSpPr>
        <p:spPr>
          <a:xfrm>
            <a:off x="1271652" y="815240"/>
            <a:ext cx="1044000" cy="1044000"/>
          </a:xfrm>
          <a:prstGeom prst="ellipse">
            <a:avLst/>
          </a:prstGeom>
          <a:solidFill>
            <a:srgbClr val="BAC82F"/>
          </a:solidFill>
          <a:ln w="723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GB" dirty="0">
                <a:latin typeface="Acme"/>
                <a:ea typeface="Acme"/>
                <a:cs typeface="Acme"/>
                <a:sym typeface="Acme"/>
              </a:rPr>
              <a:t>Year 12</a:t>
            </a:r>
            <a:endParaRPr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79" name="Google Shape;79;p1"/>
          <p:cNvSpPr>
            <a:spLocks noGrp="1"/>
          </p:cNvSpPr>
          <p:nvPr>
            <p:ph type="body" idx="5"/>
          </p:nvPr>
        </p:nvSpPr>
        <p:spPr>
          <a:xfrm>
            <a:off x="2357003" y="1114328"/>
            <a:ext cx="1174696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BAC8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775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en-GB" sz="1200" b="1" dirty="0"/>
              <a:t>Dance technique exploring contemporary dance styles and practitioners </a:t>
            </a:r>
          </a:p>
        </p:txBody>
      </p:sp>
      <p:sp>
        <p:nvSpPr>
          <p:cNvPr id="83" name="Google Shape;83;p1"/>
          <p:cNvSpPr>
            <a:spLocks noGrp="1"/>
          </p:cNvSpPr>
          <p:nvPr>
            <p:ph type="body" idx="14"/>
          </p:nvPr>
        </p:nvSpPr>
        <p:spPr>
          <a:xfrm>
            <a:off x="6003882" y="1274344"/>
            <a:ext cx="108619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850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en-US" sz="1067" b="1" dirty="0"/>
              <a:t>Refining solo for performance linking to the  characteristics of the practitioner  </a:t>
            </a:r>
          </a:p>
        </p:txBody>
      </p:sp>
      <p:sp>
        <p:nvSpPr>
          <p:cNvPr id="84" name="Google Shape;84;p1"/>
          <p:cNvSpPr>
            <a:spLocks noGrp="1"/>
          </p:cNvSpPr>
          <p:nvPr>
            <p:ph type="body" idx="17"/>
          </p:nvPr>
        </p:nvSpPr>
        <p:spPr>
          <a:xfrm>
            <a:off x="6905891" y="459483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20784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700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en-US" sz="1333" b="1" dirty="0"/>
              <a:t>Quartet performance influenced by Sutra movement components </a:t>
            </a:r>
            <a:endParaRPr lang="en-US" sz="1333" b="1" dirty="0">
              <a:solidFill>
                <a:schemeClr val="bg1"/>
              </a:solidFill>
            </a:endParaRPr>
          </a:p>
        </p:txBody>
      </p:sp>
      <p:sp>
        <p:nvSpPr>
          <p:cNvPr id="85" name="Google Shape;85;p1"/>
          <p:cNvSpPr>
            <a:spLocks noGrp="1"/>
          </p:cNvSpPr>
          <p:nvPr>
            <p:ph type="body" idx="20"/>
          </p:nvPr>
        </p:nvSpPr>
        <p:spPr>
          <a:xfrm>
            <a:off x="7047488" y="2925768"/>
            <a:ext cx="1044000" cy="1044000"/>
          </a:xfrm>
          <a:prstGeom prst="ellipse">
            <a:avLst/>
          </a:prstGeom>
          <a:solidFill>
            <a:schemeClr val="dk1"/>
          </a:solidFill>
          <a:ln w="723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GB" dirty="0">
                <a:latin typeface="Acme"/>
                <a:ea typeface="Acme"/>
                <a:cs typeface="Acme"/>
                <a:sym typeface="Acme"/>
              </a:rPr>
              <a:t>Year 13</a:t>
            </a:r>
            <a:endParaRPr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86" name="Google Shape;86;p1"/>
          <p:cNvSpPr>
            <a:spLocks noGrp="1"/>
          </p:cNvSpPr>
          <p:nvPr>
            <p:ph type="body" idx="21"/>
          </p:nvPr>
        </p:nvSpPr>
        <p:spPr>
          <a:xfrm>
            <a:off x="11027785" y="2629505"/>
            <a:ext cx="126363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en-US" sz="1200" b="1" dirty="0"/>
              <a:t>Refining all  practical components for mock assessment</a:t>
            </a:r>
          </a:p>
        </p:txBody>
      </p:sp>
      <p:sp>
        <p:nvSpPr>
          <p:cNvPr id="90" name="Google Shape;90;p1"/>
          <p:cNvSpPr>
            <a:spLocks noGrp="1"/>
          </p:cNvSpPr>
          <p:nvPr>
            <p:ph type="body" idx="27"/>
          </p:nvPr>
        </p:nvSpPr>
        <p:spPr>
          <a:xfrm>
            <a:off x="5562567" y="3152250"/>
            <a:ext cx="1524959" cy="1355201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41145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925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en-US" sz="933" b="1" dirty="0"/>
              <a:t>Compulsory study area. </a:t>
            </a:r>
          </a:p>
          <a:p>
            <a:pPr marL="0" indent="0">
              <a:spcBef>
                <a:spcPts val="0"/>
              </a:spcBef>
            </a:pPr>
            <a:r>
              <a:rPr lang="en-US" sz="933" dirty="0"/>
              <a:t> </a:t>
            </a:r>
            <a:r>
              <a:rPr lang="en-US" sz="933" b="1" dirty="0"/>
              <a:t>Exploration of Rooster constituent features through practical and theoretical approach  </a:t>
            </a:r>
          </a:p>
        </p:txBody>
      </p:sp>
      <p:sp>
        <p:nvSpPr>
          <p:cNvPr id="91" name="Google Shape;91;p1"/>
          <p:cNvSpPr>
            <a:spLocks noGrp="1"/>
          </p:cNvSpPr>
          <p:nvPr>
            <p:ph type="body" idx="30"/>
          </p:nvPr>
        </p:nvSpPr>
        <p:spPr>
          <a:xfrm>
            <a:off x="4622513" y="2826349"/>
            <a:ext cx="104400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775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en-GB" sz="1200" b="1" dirty="0"/>
              <a:t>Dance technique exploring practitioners who influences Rambert  </a:t>
            </a:r>
          </a:p>
          <a:p>
            <a:pPr marL="0" indent="0">
              <a:spcBef>
                <a:spcPts val="0"/>
              </a:spcBef>
            </a:pPr>
            <a:endParaRPr lang="en-US" sz="1200" dirty="0"/>
          </a:p>
        </p:txBody>
      </p:sp>
      <p:sp>
        <p:nvSpPr>
          <p:cNvPr id="94" name="Google Shape;94;p1"/>
          <p:cNvSpPr>
            <a:spLocks noGrp="1"/>
          </p:cNvSpPr>
          <p:nvPr>
            <p:ph type="body" idx="37"/>
          </p:nvPr>
        </p:nvSpPr>
        <p:spPr>
          <a:xfrm>
            <a:off x="6991594" y="5401351"/>
            <a:ext cx="1263812" cy="1291716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925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en-US" sz="1067" b="1" dirty="0"/>
              <a:t>Refining all practical components for dance showcase mock and visiting examiner  </a:t>
            </a:r>
          </a:p>
        </p:txBody>
      </p:sp>
      <p:sp>
        <p:nvSpPr>
          <p:cNvPr id="95" name="Google Shape;95;p1"/>
          <p:cNvSpPr>
            <a:spLocks noGrp="1"/>
          </p:cNvSpPr>
          <p:nvPr>
            <p:ph type="body" idx="40"/>
          </p:nvPr>
        </p:nvSpPr>
        <p:spPr>
          <a:xfrm>
            <a:off x="8200734" y="4562970"/>
            <a:ext cx="1138468" cy="968897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900" b="1" dirty="0"/>
              <a:t>Solo, quartet and choreography performance exam </a:t>
            </a:r>
          </a:p>
        </p:txBody>
      </p:sp>
      <p:sp>
        <p:nvSpPr>
          <p:cNvPr id="96" name="Google Shape;96;p1"/>
          <p:cNvSpPr>
            <a:spLocks noGrp="1"/>
          </p:cNvSpPr>
          <p:nvPr>
            <p:ph type="body" idx="43"/>
          </p:nvPr>
        </p:nvSpPr>
        <p:spPr>
          <a:xfrm>
            <a:off x="9255456" y="5432538"/>
            <a:ext cx="953298" cy="940538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1000" b="1" dirty="0"/>
              <a:t>Revision and exam answer practice  </a:t>
            </a:r>
          </a:p>
        </p:txBody>
      </p:sp>
      <p:sp>
        <p:nvSpPr>
          <p:cNvPr id="97" name="Google Shape;97;p1"/>
          <p:cNvSpPr>
            <a:spLocks noGrp="1"/>
          </p:cNvSpPr>
          <p:nvPr>
            <p:ph type="body" idx="17"/>
          </p:nvPr>
        </p:nvSpPr>
        <p:spPr>
          <a:xfrm>
            <a:off x="9652448" y="1209871"/>
            <a:ext cx="113181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0C6D8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1067" b="1" dirty="0"/>
              <a:t>Refining Quartet for performance </a:t>
            </a:r>
          </a:p>
        </p:txBody>
      </p:sp>
      <p:sp>
        <p:nvSpPr>
          <p:cNvPr id="99" name="Google Shape;99;p1"/>
          <p:cNvSpPr>
            <a:spLocks noGrp="1"/>
          </p:cNvSpPr>
          <p:nvPr>
            <p:ph type="body" idx="17"/>
          </p:nvPr>
        </p:nvSpPr>
        <p:spPr>
          <a:xfrm>
            <a:off x="11015198" y="1503483"/>
            <a:ext cx="1000285" cy="995379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sz="1067" b="1" dirty="0"/>
              <a:t>Developing group choreography </a:t>
            </a:r>
          </a:p>
        </p:txBody>
      </p:sp>
      <p:sp>
        <p:nvSpPr>
          <p:cNvPr id="40" name="Google Shape;116;p2"/>
          <p:cNvSpPr txBox="1">
            <a:spLocks noGrp="1"/>
          </p:cNvSpPr>
          <p:nvPr>
            <p:ph type="body" idx="6"/>
          </p:nvPr>
        </p:nvSpPr>
        <p:spPr>
          <a:xfrm>
            <a:off x="4641140" y="98176"/>
            <a:ext cx="20752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en-GB" dirty="0">
                <a:latin typeface="Acme"/>
                <a:ea typeface="Acme"/>
                <a:cs typeface="Acme"/>
                <a:sym typeface="Acme"/>
              </a:rPr>
              <a:t>Year 12 big idea</a:t>
            </a:r>
            <a:endParaRPr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41" name="Google Shape;117;p2"/>
          <p:cNvSpPr txBox="1">
            <a:spLocks noGrp="1"/>
          </p:cNvSpPr>
          <p:nvPr>
            <p:ph type="body" idx="7"/>
          </p:nvPr>
        </p:nvSpPr>
        <p:spPr>
          <a:xfrm>
            <a:off x="5994668" y="117390"/>
            <a:ext cx="4944712" cy="195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GB" b="1" dirty="0">
                <a:solidFill>
                  <a:srgbClr val="454D55"/>
                </a:solidFill>
              </a:rPr>
              <a:t>Develop the </a:t>
            </a:r>
            <a:r>
              <a:rPr lang="en-GB" b="1" dirty="0"/>
              <a:t>concepts from GCSE and embed skills</a:t>
            </a:r>
            <a:endParaRPr b="1" dirty="0">
              <a:solidFill>
                <a:srgbClr val="454D55"/>
              </a:solidFill>
            </a:endParaRPr>
          </a:p>
        </p:txBody>
      </p:sp>
      <p:sp>
        <p:nvSpPr>
          <p:cNvPr id="43" name="Google Shape;124;p2"/>
          <p:cNvSpPr txBox="1">
            <a:spLocks noGrp="1"/>
          </p:cNvSpPr>
          <p:nvPr>
            <p:ph type="body" idx="25"/>
          </p:nvPr>
        </p:nvSpPr>
        <p:spPr>
          <a:xfrm>
            <a:off x="2188740" y="2467155"/>
            <a:ext cx="3490000" cy="2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</a:pPr>
            <a:r>
              <a:rPr lang="en-GB" dirty="0">
                <a:latin typeface="Acme"/>
                <a:ea typeface="Acme"/>
                <a:cs typeface="Acme"/>
                <a:sym typeface="Acme"/>
              </a:rPr>
              <a:t>Year 13 big idea</a:t>
            </a:r>
            <a:endParaRPr dirty="0">
              <a:latin typeface="Acme"/>
              <a:ea typeface="Acme"/>
              <a:cs typeface="Acme"/>
              <a:sym typeface="Acme"/>
            </a:endParaRPr>
          </a:p>
        </p:txBody>
      </p:sp>
      <p:sp>
        <p:nvSpPr>
          <p:cNvPr id="44" name="Google Shape;125;p2"/>
          <p:cNvSpPr txBox="1">
            <a:spLocks noGrp="1"/>
          </p:cNvSpPr>
          <p:nvPr>
            <p:ph type="body" idx="26"/>
          </p:nvPr>
        </p:nvSpPr>
        <p:spPr>
          <a:xfrm>
            <a:off x="3916090" y="2343484"/>
            <a:ext cx="6456633" cy="286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GB" b="1" dirty="0"/>
              <a:t>To deepen knowledge and understanding to apply skills with rigour   </a:t>
            </a:r>
          </a:p>
        </p:txBody>
      </p:sp>
      <p:sp>
        <p:nvSpPr>
          <p:cNvPr id="25" name="Google Shape;79;p1">
            <a:extLst>
              <a:ext uri="{FF2B5EF4-FFF2-40B4-BE49-F238E27FC236}">
                <a16:creationId xmlns:a16="http://schemas.microsoft.com/office/drawing/2014/main" id="{384F4581-1AB2-459E-85A6-FEA76DFA3926}"/>
              </a:ext>
            </a:extLst>
          </p:cNvPr>
          <p:cNvSpPr txBox="1">
            <a:spLocks/>
          </p:cNvSpPr>
          <p:nvPr/>
        </p:nvSpPr>
        <p:spPr>
          <a:xfrm>
            <a:off x="3304959" y="303689"/>
            <a:ext cx="1174696" cy="1010375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BAC8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GB" sz="1200" b="1" kern="0" dirty="0"/>
              <a:t>Solo performance in the style of Khan or Bruce supported by dance technique classes  </a:t>
            </a:r>
          </a:p>
        </p:txBody>
      </p:sp>
      <p:sp>
        <p:nvSpPr>
          <p:cNvPr id="26" name="Google Shape;79;p1">
            <a:extLst>
              <a:ext uri="{FF2B5EF4-FFF2-40B4-BE49-F238E27FC236}">
                <a16:creationId xmlns:a16="http://schemas.microsoft.com/office/drawing/2014/main" id="{94A7B280-2AEC-44BD-8F93-4C706DEDED39}"/>
              </a:ext>
            </a:extLst>
          </p:cNvPr>
          <p:cNvSpPr txBox="1">
            <a:spLocks/>
          </p:cNvSpPr>
          <p:nvPr/>
        </p:nvSpPr>
        <p:spPr>
          <a:xfrm>
            <a:off x="4079863" y="1276679"/>
            <a:ext cx="1122555" cy="1010375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BAC8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GB" sz="1067" b="1" kern="0" dirty="0"/>
              <a:t>Group choreography skills and processes  </a:t>
            </a:r>
          </a:p>
        </p:txBody>
      </p:sp>
      <p:sp>
        <p:nvSpPr>
          <p:cNvPr id="27" name="Google Shape;79;p1">
            <a:extLst>
              <a:ext uri="{FF2B5EF4-FFF2-40B4-BE49-F238E27FC236}">
                <a16:creationId xmlns:a16="http://schemas.microsoft.com/office/drawing/2014/main" id="{F24D1380-B45B-41FD-8314-F991EB886017}"/>
              </a:ext>
            </a:extLst>
          </p:cNvPr>
          <p:cNvSpPr txBox="1">
            <a:spLocks/>
          </p:cNvSpPr>
          <p:nvPr/>
        </p:nvSpPr>
        <p:spPr>
          <a:xfrm>
            <a:off x="5037748" y="446115"/>
            <a:ext cx="1122555" cy="1010375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BAC82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GB" sz="1067" b="1" kern="0" dirty="0"/>
              <a:t>Introduction to SLC, Sutra and the constituent features </a:t>
            </a:r>
          </a:p>
        </p:txBody>
      </p:sp>
      <p:sp>
        <p:nvSpPr>
          <p:cNvPr id="28" name="Google Shape;84;p1">
            <a:extLst>
              <a:ext uri="{FF2B5EF4-FFF2-40B4-BE49-F238E27FC236}">
                <a16:creationId xmlns:a16="http://schemas.microsoft.com/office/drawing/2014/main" id="{0F20DC48-E1A7-42DD-A865-DB3BFB5AF02E}"/>
              </a:ext>
            </a:extLst>
          </p:cNvPr>
          <p:cNvSpPr txBox="1">
            <a:spLocks/>
          </p:cNvSpPr>
          <p:nvPr/>
        </p:nvSpPr>
        <p:spPr>
          <a:xfrm>
            <a:off x="7729647" y="1274344"/>
            <a:ext cx="1142648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20784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6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333" b="1" kern="0" dirty="0">
                <a:solidFill>
                  <a:srgbClr val="0C6D82">
                    <a:lumMod val="50000"/>
                  </a:srgbClr>
                </a:solidFill>
              </a:rPr>
              <a:t>Applying choreographic skills and processes in developing own idea for group choreography </a:t>
            </a:r>
          </a:p>
        </p:txBody>
      </p:sp>
      <p:sp>
        <p:nvSpPr>
          <p:cNvPr id="29" name="Google Shape;84;p1">
            <a:extLst>
              <a:ext uri="{FF2B5EF4-FFF2-40B4-BE49-F238E27FC236}">
                <a16:creationId xmlns:a16="http://schemas.microsoft.com/office/drawing/2014/main" id="{AA4AAFCA-EBFC-4866-9672-F87D74283740}"/>
              </a:ext>
            </a:extLst>
          </p:cNvPr>
          <p:cNvSpPr txBox="1">
            <a:spLocks/>
          </p:cNvSpPr>
          <p:nvPr/>
        </p:nvSpPr>
        <p:spPr>
          <a:xfrm>
            <a:off x="8589457" y="431996"/>
            <a:ext cx="1142648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20784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333" b="1" kern="0" dirty="0">
                <a:solidFill>
                  <a:srgbClr val="0C6D82">
                    <a:lumMod val="50000"/>
                  </a:srgbClr>
                </a:solidFill>
              </a:rPr>
              <a:t>Developing analytical and evaluative skills of Sutra and other works by SLC  </a:t>
            </a:r>
          </a:p>
        </p:txBody>
      </p:sp>
      <p:sp>
        <p:nvSpPr>
          <p:cNvPr id="30" name="Google Shape;97;p1">
            <a:extLst>
              <a:ext uri="{FF2B5EF4-FFF2-40B4-BE49-F238E27FC236}">
                <a16:creationId xmlns:a16="http://schemas.microsoft.com/office/drawing/2014/main" id="{A3C51A3B-01BB-41C8-8701-1F4FFBAC4D7F}"/>
              </a:ext>
            </a:extLst>
          </p:cNvPr>
          <p:cNvSpPr txBox="1">
            <a:spLocks/>
          </p:cNvSpPr>
          <p:nvPr/>
        </p:nvSpPr>
        <p:spPr>
          <a:xfrm>
            <a:off x="10505343" y="327656"/>
            <a:ext cx="1168620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0C6D8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/>
              <a:t>Introduction to ICDSB contextual understanding </a:t>
            </a:r>
          </a:p>
        </p:txBody>
      </p:sp>
      <p:sp>
        <p:nvSpPr>
          <p:cNvPr id="31" name="Google Shape;86;p1">
            <a:extLst>
              <a:ext uri="{FF2B5EF4-FFF2-40B4-BE49-F238E27FC236}">
                <a16:creationId xmlns:a16="http://schemas.microsoft.com/office/drawing/2014/main" id="{BE97E7B9-75B4-415E-9B98-609850BD1040}"/>
              </a:ext>
            </a:extLst>
          </p:cNvPr>
          <p:cNvSpPr txBox="1">
            <a:spLocks/>
          </p:cNvSpPr>
          <p:nvPr/>
        </p:nvSpPr>
        <p:spPr>
          <a:xfrm>
            <a:off x="9732106" y="2384515"/>
            <a:ext cx="126363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200" b="1" kern="0" dirty="0"/>
              <a:t>Exploration of ICDSB in relation to Akram Khan and Matthew Bourne  </a:t>
            </a:r>
          </a:p>
        </p:txBody>
      </p:sp>
      <p:sp>
        <p:nvSpPr>
          <p:cNvPr id="32" name="Google Shape;86;p1">
            <a:extLst>
              <a:ext uri="{FF2B5EF4-FFF2-40B4-BE49-F238E27FC236}">
                <a16:creationId xmlns:a16="http://schemas.microsoft.com/office/drawing/2014/main" id="{648FC2EC-8C55-40DF-BF96-B13BD0DDD70F}"/>
              </a:ext>
            </a:extLst>
          </p:cNvPr>
          <p:cNvSpPr txBox="1">
            <a:spLocks/>
          </p:cNvSpPr>
          <p:nvPr/>
        </p:nvSpPr>
        <p:spPr>
          <a:xfrm>
            <a:off x="9359268" y="3455783"/>
            <a:ext cx="1143275" cy="905599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/>
              <a:t>Practical components mock assessment  </a:t>
            </a:r>
          </a:p>
        </p:txBody>
      </p:sp>
      <p:sp>
        <p:nvSpPr>
          <p:cNvPr id="33" name="Google Shape;86;p1">
            <a:extLst>
              <a:ext uri="{FF2B5EF4-FFF2-40B4-BE49-F238E27FC236}">
                <a16:creationId xmlns:a16="http://schemas.microsoft.com/office/drawing/2014/main" id="{3A4F4D6D-A8AD-47C6-9BF6-7A183EB4A106}"/>
              </a:ext>
            </a:extLst>
          </p:cNvPr>
          <p:cNvSpPr txBox="1">
            <a:spLocks/>
          </p:cNvSpPr>
          <p:nvPr/>
        </p:nvSpPr>
        <p:spPr>
          <a:xfrm>
            <a:off x="8202207" y="2855767"/>
            <a:ext cx="126363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/>
              <a:t>Optional study area 4 – ICDSB theory assessment </a:t>
            </a:r>
          </a:p>
        </p:txBody>
      </p:sp>
      <p:sp>
        <p:nvSpPr>
          <p:cNvPr id="34" name="Google Shape;91;p1">
            <a:extLst>
              <a:ext uri="{FF2B5EF4-FFF2-40B4-BE49-F238E27FC236}">
                <a16:creationId xmlns:a16="http://schemas.microsoft.com/office/drawing/2014/main" id="{CC64F8E1-31EC-497D-B55E-9BBE334221E7}"/>
              </a:ext>
            </a:extLst>
          </p:cNvPr>
          <p:cNvSpPr txBox="1">
            <a:spLocks/>
          </p:cNvSpPr>
          <p:nvPr/>
        </p:nvSpPr>
        <p:spPr>
          <a:xfrm>
            <a:off x="3552175" y="3401148"/>
            <a:ext cx="119797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/>
              <a:t>Solo performance in a contrasting style from year 12 supported by dance technique </a:t>
            </a:r>
          </a:p>
        </p:txBody>
      </p:sp>
      <p:sp>
        <p:nvSpPr>
          <p:cNvPr id="35" name="Google Shape;91;p1">
            <a:extLst>
              <a:ext uri="{FF2B5EF4-FFF2-40B4-BE49-F238E27FC236}">
                <a16:creationId xmlns:a16="http://schemas.microsoft.com/office/drawing/2014/main" id="{9D428437-7E73-4B6B-BAB5-CB2C9D698AEC}"/>
              </a:ext>
            </a:extLst>
          </p:cNvPr>
          <p:cNvSpPr txBox="1">
            <a:spLocks/>
          </p:cNvSpPr>
          <p:nvPr/>
        </p:nvSpPr>
        <p:spPr>
          <a:xfrm>
            <a:off x="2387837" y="2853311"/>
            <a:ext cx="119797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/>
              <a:t>Group choreography skills and processes </a:t>
            </a:r>
          </a:p>
        </p:txBody>
      </p:sp>
      <p:sp>
        <p:nvSpPr>
          <p:cNvPr id="36" name="Google Shape;91;p1">
            <a:extLst>
              <a:ext uri="{FF2B5EF4-FFF2-40B4-BE49-F238E27FC236}">
                <a16:creationId xmlns:a16="http://schemas.microsoft.com/office/drawing/2014/main" id="{70C3E01F-35BE-4094-B97B-72B9968A97CE}"/>
              </a:ext>
            </a:extLst>
          </p:cNvPr>
          <p:cNvSpPr txBox="1">
            <a:spLocks/>
          </p:cNvSpPr>
          <p:nvPr/>
        </p:nvSpPr>
        <p:spPr>
          <a:xfrm>
            <a:off x="3438738" y="5438120"/>
            <a:ext cx="119797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>
                <a:solidFill>
                  <a:srgbClr val="0C6D82">
                    <a:lumMod val="50000"/>
                  </a:srgbClr>
                </a:solidFill>
              </a:rPr>
              <a:t>Applying choreographic skills and processes in developing own idea for group choreography </a:t>
            </a:r>
          </a:p>
        </p:txBody>
      </p:sp>
      <p:sp>
        <p:nvSpPr>
          <p:cNvPr id="37" name="Google Shape;91;p1">
            <a:extLst>
              <a:ext uri="{FF2B5EF4-FFF2-40B4-BE49-F238E27FC236}">
                <a16:creationId xmlns:a16="http://schemas.microsoft.com/office/drawing/2014/main" id="{BDB2CEAA-7957-4DBA-BD31-B568CB44F2DC}"/>
              </a:ext>
            </a:extLst>
          </p:cNvPr>
          <p:cNvSpPr txBox="1">
            <a:spLocks/>
          </p:cNvSpPr>
          <p:nvPr/>
        </p:nvSpPr>
        <p:spPr>
          <a:xfrm>
            <a:off x="1886301" y="5190404"/>
            <a:ext cx="119797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/>
              <a:t>Quartet performance influenced by Rambert practitioners </a:t>
            </a:r>
          </a:p>
        </p:txBody>
      </p:sp>
      <p:sp>
        <p:nvSpPr>
          <p:cNvPr id="38" name="Google Shape;91;p1">
            <a:extLst>
              <a:ext uri="{FF2B5EF4-FFF2-40B4-BE49-F238E27FC236}">
                <a16:creationId xmlns:a16="http://schemas.microsoft.com/office/drawing/2014/main" id="{C55750EF-2BFC-4F46-AE09-B750BBC84C5C}"/>
              </a:ext>
            </a:extLst>
          </p:cNvPr>
          <p:cNvSpPr txBox="1">
            <a:spLocks/>
          </p:cNvSpPr>
          <p:nvPr/>
        </p:nvSpPr>
        <p:spPr>
          <a:xfrm>
            <a:off x="1531512" y="3728407"/>
            <a:ext cx="119797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>
                <a:solidFill>
                  <a:srgbClr val="0C6D82">
                    <a:lumMod val="50000"/>
                  </a:srgbClr>
                </a:solidFill>
              </a:rPr>
              <a:t>Embedding analytical and evaluative skills - Rooster  </a:t>
            </a:r>
          </a:p>
        </p:txBody>
      </p:sp>
      <p:sp>
        <p:nvSpPr>
          <p:cNvPr id="42" name="Google Shape;91;p1">
            <a:extLst>
              <a:ext uri="{FF2B5EF4-FFF2-40B4-BE49-F238E27FC236}">
                <a16:creationId xmlns:a16="http://schemas.microsoft.com/office/drawing/2014/main" id="{58BA833D-9870-4088-A441-CFDB99F08CE4}"/>
              </a:ext>
            </a:extLst>
          </p:cNvPr>
          <p:cNvSpPr txBox="1">
            <a:spLocks/>
          </p:cNvSpPr>
          <p:nvPr/>
        </p:nvSpPr>
        <p:spPr>
          <a:xfrm>
            <a:off x="2838641" y="4403461"/>
            <a:ext cx="119797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/>
              <a:t>Refining solo for performance linking to the  characteristics of the practitioner  </a:t>
            </a:r>
            <a:endParaRPr lang="en-US" sz="1067" b="1" kern="0" dirty="0"/>
          </a:p>
        </p:txBody>
      </p:sp>
      <p:sp>
        <p:nvSpPr>
          <p:cNvPr id="45" name="Google Shape;91;p1">
            <a:extLst>
              <a:ext uri="{FF2B5EF4-FFF2-40B4-BE49-F238E27FC236}">
                <a16:creationId xmlns:a16="http://schemas.microsoft.com/office/drawing/2014/main" id="{7BE9A1AD-4289-4A08-A718-27BFEBE85F79}"/>
              </a:ext>
            </a:extLst>
          </p:cNvPr>
          <p:cNvSpPr txBox="1">
            <a:spLocks/>
          </p:cNvSpPr>
          <p:nvPr/>
        </p:nvSpPr>
        <p:spPr>
          <a:xfrm>
            <a:off x="4388496" y="4599942"/>
            <a:ext cx="1197979" cy="1044000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9A05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67" b="1" kern="0" dirty="0">
                <a:solidFill>
                  <a:srgbClr val="0C6D82">
                    <a:lumMod val="50000"/>
                  </a:srgbClr>
                </a:solidFill>
              </a:rPr>
              <a:t>Rambert Phases – artistic directors of each phase and their works  </a:t>
            </a:r>
          </a:p>
        </p:txBody>
      </p:sp>
      <p:sp>
        <p:nvSpPr>
          <p:cNvPr id="46" name="Google Shape;91;p1">
            <a:extLst>
              <a:ext uri="{FF2B5EF4-FFF2-40B4-BE49-F238E27FC236}">
                <a16:creationId xmlns:a16="http://schemas.microsoft.com/office/drawing/2014/main" id="{67AB22B4-3497-4B2B-A460-C281B0ADABE4}"/>
              </a:ext>
            </a:extLst>
          </p:cNvPr>
          <p:cNvSpPr txBox="1">
            <a:spLocks/>
          </p:cNvSpPr>
          <p:nvPr/>
        </p:nvSpPr>
        <p:spPr>
          <a:xfrm>
            <a:off x="5327286" y="5537952"/>
            <a:ext cx="1044000" cy="844336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9A05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900" b="1" kern="0" dirty="0">
                <a:solidFill>
                  <a:srgbClr val="0C6D82">
                    <a:lumMod val="50000"/>
                  </a:srgbClr>
                </a:solidFill>
              </a:rPr>
              <a:t>Refining Quartet performance </a:t>
            </a:r>
          </a:p>
        </p:txBody>
      </p:sp>
      <p:sp>
        <p:nvSpPr>
          <p:cNvPr id="47" name="Google Shape;91;p1">
            <a:extLst>
              <a:ext uri="{FF2B5EF4-FFF2-40B4-BE49-F238E27FC236}">
                <a16:creationId xmlns:a16="http://schemas.microsoft.com/office/drawing/2014/main" id="{66FE9B1B-CB63-44F4-B66B-1D715DB30446}"/>
              </a:ext>
            </a:extLst>
          </p:cNvPr>
          <p:cNvSpPr txBox="1">
            <a:spLocks/>
          </p:cNvSpPr>
          <p:nvPr/>
        </p:nvSpPr>
        <p:spPr>
          <a:xfrm>
            <a:off x="6096001" y="4772407"/>
            <a:ext cx="1104684" cy="864964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rgbClr val="9A05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900" b="1" kern="0" dirty="0">
                <a:solidFill>
                  <a:srgbClr val="0C6D82">
                    <a:lumMod val="50000"/>
                  </a:srgbClr>
                </a:solidFill>
              </a:rPr>
              <a:t>Developing group choreography </a:t>
            </a:r>
          </a:p>
        </p:txBody>
      </p:sp>
      <p:sp>
        <p:nvSpPr>
          <p:cNvPr id="49" name="Google Shape;96;p1">
            <a:extLst>
              <a:ext uri="{FF2B5EF4-FFF2-40B4-BE49-F238E27FC236}">
                <a16:creationId xmlns:a16="http://schemas.microsoft.com/office/drawing/2014/main" id="{C3B52DB1-8B7A-432F-8DE6-21ED43B0EC1F}"/>
              </a:ext>
            </a:extLst>
          </p:cNvPr>
          <p:cNvSpPr txBox="1">
            <a:spLocks/>
          </p:cNvSpPr>
          <p:nvPr/>
        </p:nvSpPr>
        <p:spPr>
          <a:xfrm>
            <a:off x="10372723" y="4618491"/>
            <a:ext cx="895357" cy="857857"/>
          </a:xfrm>
          <a:prstGeom prst="ellipse">
            <a:avLst/>
          </a:prstGeom>
          <a:solidFill>
            <a:schemeClr val="lt1"/>
          </a:solidFill>
          <a:ln w="723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454D55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365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 defTabSz="1219170">
              <a:spcBef>
                <a:spcPts val="0"/>
              </a:spcBef>
            </a:pPr>
            <a:r>
              <a:rPr lang="en-US" sz="1050" b="1" kern="0" dirty="0"/>
              <a:t>Written exam  </a:t>
            </a:r>
          </a:p>
        </p:txBody>
      </p:sp>
    </p:spTree>
    <p:extLst>
      <p:ext uri="{BB962C8B-B14F-4D97-AF65-F5344CB8AC3E}">
        <p14:creationId xmlns:p14="http://schemas.microsoft.com/office/powerpoint/2010/main" val="11435854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35272D0B4B584CAFE675A8E068B0E9" ma:contentTypeVersion="13" ma:contentTypeDescription="Create a new document." ma:contentTypeScope="" ma:versionID="11921fd629ee8c2a5aa5b71d426c8242">
  <xsd:schema xmlns:xsd="http://www.w3.org/2001/XMLSchema" xmlns:xs="http://www.w3.org/2001/XMLSchema" xmlns:p="http://schemas.microsoft.com/office/2006/metadata/properties" xmlns:ns3="57fc2966-1e09-4868-8767-d5c464f13baf" xmlns:ns4="d9d4fd76-d768-4087-ace4-234fd30f7786" targetNamespace="http://schemas.microsoft.com/office/2006/metadata/properties" ma:root="true" ma:fieldsID="6c319d06fab3b3eb1c7b36c5efce918e" ns3:_="" ns4:_="">
    <xsd:import namespace="57fc2966-1e09-4868-8767-d5c464f13baf"/>
    <xsd:import namespace="d9d4fd76-d768-4087-ace4-234fd30f77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c2966-1e09-4868-8767-d5c464f13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4fd76-d768-4087-ace4-234fd30f7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7fc2966-1e09-4868-8767-d5c464f13baf" xsi:nil="true"/>
  </documentManagement>
</p:properties>
</file>

<file path=customXml/itemProps1.xml><?xml version="1.0" encoding="utf-8"?>
<ds:datastoreItem xmlns:ds="http://schemas.openxmlformats.org/officeDocument/2006/customXml" ds:itemID="{494A6DCD-CADE-469D-B8D2-D9CF6AB192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c2966-1e09-4868-8767-d5c464f13baf"/>
    <ds:schemaRef ds:uri="d9d4fd76-d768-4087-ace4-234fd30f7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0C4652-A5E2-4370-9DFD-098D4A3122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DDCB58-3820-4D36-B24F-ED45C38B3CB5}">
  <ds:schemaRefs>
    <ds:schemaRef ds:uri="57fc2966-1e09-4868-8767-d5c464f13baf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d9d4fd76-d768-4087-ace4-234fd30f778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274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Acme</vt:lpstr>
      <vt:lpstr>Arial</vt:lpstr>
      <vt:lpstr>Calibri</vt:lpstr>
      <vt:lpstr>Franklin Gothic</vt:lpstr>
      <vt:lpstr>Quattrocento Sans</vt:lpstr>
      <vt:lpstr>1_Office Theme</vt:lpstr>
      <vt:lpstr>Subject Key stage five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Key stage five</dc:title>
  <dc:creator>E.Wetherilt</dc:creator>
  <cp:lastModifiedBy>E.Wetherilt</cp:lastModifiedBy>
  <cp:revision>1</cp:revision>
  <dcterms:created xsi:type="dcterms:W3CDTF">2023-05-02T14:17:17Z</dcterms:created>
  <dcterms:modified xsi:type="dcterms:W3CDTF">2023-05-02T14:20:06Z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0x0101005D35272D0B4B584CAFE675A8E068B0E9</vt:lpwstr>
  </property>
</Properties>
</file>